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Old Testament </a:t>
            </a:r>
            <a:br>
              <a:rPr lang="en-US" sz="4900" dirty="0"/>
            </a:br>
            <a:r>
              <a:rPr lang="en-US" sz="4900" dirty="0"/>
              <a:t>Lesson 96: Nehemiah 1-5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Nehemiah 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Nehemiah’s Prayer Life and its Efficacy</a:t>
            </a:r>
          </a:p>
          <a:p>
            <a:r>
              <a:rPr lang="en-US" dirty="0"/>
              <a:t>Opposition  to God’s Work; How it is Overcome</a:t>
            </a:r>
          </a:p>
          <a:p>
            <a:r>
              <a:rPr lang="en-US" dirty="0"/>
              <a:t>The Importance of Leadership and Teamwork United in </a:t>
            </a:r>
            <a:r>
              <a:rPr lang="en-US" b="1" dirty="0"/>
              <a:t>One</a:t>
            </a:r>
            <a:r>
              <a:rPr lang="en-US" dirty="0"/>
              <a:t> Purpose </a:t>
            </a:r>
          </a:p>
          <a:p>
            <a:r>
              <a:rPr lang="en-US" dirty="0"/>
              <a:t>The Ease with Which Sin Besets 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605 B.C…1</a:t>
            </a:r>
            <a:r>
              <a:rPr lang="en-US" baseline="30000" dirty="0"/>
              <a:t>st</a:t>
            </a:r>
            <a:r>
              <a:rPr lang="en-US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597 B.C…2</a:t>
            </a:r>
            <a:r>
              <a:rPr lang="en-US" baseline="30000" dirty="0"/>
              <a:t>nd</a:t>
            </a:r>
            <a:r>
              <a:rPr lang="en-US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586 B.C…3</a:t>
            </a:r>
            <a:r>
              <a:rPr lang="en-US" baseline="30000" dirty="0"/>
              <a:t>rd</a:t>
            </a:r>
            <a:r>
              <a:rPr lang="en-US" dirty="0"/>
              <a:t>  Deportation, Jerusalem Destroyed</a:t>
            </a:r>
          </a:p>
          <a:p>
            <a:pPr>
              <a:buNone/>
            </a:pPr>
            <a:r>
              <a:rPr lang="en-US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536 B.C…1</a:t>
            </a:r>
            <a:r>
              <a:rPr lang="en-US" baseline="30000" dirty="0"/>
              <a:t>st</a:t>
            </a:r>
            <a:r>
              <a:rPr lang="en-US" dirty="0"/>
              <a:t>  Remnant Returns under Zerubbabel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457 B.C…2</a:t>
            </a:r>
            <a:r>
              <a:rPr lang="en-US" baseline="30000" dirty="0"/>
              <a:t>nd</a:t>
            </a:r>
            <a:r>
              <a:rPr lang="en-US" dirty="0"/>
              <a:t>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444 B.C…3</a:t>
            </a:r>
            <a:r>
              <a:rPr lang="en-US" baseline="30000" dirty="0"/>
              <a:t>rd</a:t>
            </a:r>
            <a:r>
              <a:rPr lang="en-US" dirty="0"/>
              <a:t>  Remnant Returns Under Nehemiah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E328-5474-864D-B28F-43C9D9B0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75" y="228600"/>
            <a:ext cx="8229600" cy="1143000"/>
          </a:xfrm>
        </p:spPr>
        <p:txBody>
          <a:bodyPr/>
          <a:lstStyle/>
          <a:p>
            <a:r>
              <a:rPr lang="en-US" dirty="0"/>
              <a:t>Outline of Nehemiah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2CFBD-560D-094D-99D9-E242D040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Part I: Restoration of the Walls by Nehemiah </a:t>
            </a:r>
          </a:p>
          <a:p>
            <a:pPr marL="0" indent="0">
              <a:buNone/>
            </a:pPr>
            <a:r>
              <a:rPr lang="en-US" dirty="0"/>
              <a:t>    Ch. 1: Nehemiah’s Grief Over Jerusalem </a:t>
            </a:r>
          </a:p>
          <a:p>
            <a:pPr marL="0" indent="0">
              <a:buNone/>
            </a:pPr>
            <a:r>
              <a:rPr lang="en-US" dirty="0"/>
              <a:t>    Ch. 2: Nehemiah Returns to Rebuild Jerusalem</a:t>
            </a:r>
          </a:p>
          <a:p>
            <a:pPr marL="0" indent="0">
              <a:buNone/>
            </a:pPr>
            <a:r>
              <a:rPr lang="en-US" dirty="0"/>
              <a:t>    Ch. 3: Details of Rebuilding the Walls </a:t>
            </a:r>
          </a:p>
          <a:p>
            <a:pPr marL="0" indent="0">
              <a:buNone/>
            </a:pPr>
            <a:r>
              <a:rPr lang="en-US" dirty="0"/>
              <a:t>    Ch. 4: Opposition During the Rebuilding </a:t>
            </a:r>
          </a:p>
          <a:p>
            <a:pPr marL="0" indent="0">
              <a:buNone/>
            </a:pPr>
            <a:r>
              <a:rPr lang="en-US" dirty="0"/>
              <a:t>    Ch. 5: Usury Abolished      </a:t>
            </a:r>
          </a:p>
          <a:p>
            <a:pPr marL="0" indent="0">
              <a:buNone/>
            </a:pPr>
            <a:r>
              <a:rPr lang="en-US" dirty="0"/>
              <a:t>    Ch. 6: Walls Finished</a:t>
            </a:r>
          </a:p>
          <a:p>
            <a:pPr marL="0" indent="0">
              <a:buNone/>
            </a:pPr>
            <a:r>
              <a:rPr lang="en-US" dirty="0"/>
              <a:t>    Ch. 7: Those Who Returned from Babylon </a:t>
            </a:r>
          </a:p>
        </p:txBody>
      </p:sp>
    </p:spTree>
    <p:extLst>
      <p:ext uri="{BB962C8B-B14F-4D97-AF65-F5344CB8AC3E}">
        <p14:creationId xmlns:p14="http://schemas.microsoft.com/office/powerpoint/2010/main" val="315614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Nehemiah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Part II: Reforms by Ezra and Nehemiah </a:t>
            </a:r>
          </a:p>
          <a:p>
            <a:pPr>
              <a:buNone/>
            </a:pPr>
            <a:r>
              <a:rPr lang="en-US" dirty="0"/>
              <a:t>   	Ch. 8: Ezra Reads the Law; Feast of Tabernacles</a:t>
            </a:r>
          </a:p>
          <a:p>
            <a:pPr>
              <a:buNone/>
            </a:pPr>
            <a:r>
              <a:rPr lang="en-US" dirty="0"/>
              <a:t>	Ch. 9: Public Confession of Sin</a:t>
            </a:r>
          </a:p>
          <a:p>
            <a:pPr>
              <a:buNone/>
            </a:pPr>
            <a:r>
              <a:rPr lang="en-US" dirty="0"/>
              <a:t>	Ch. 10: Public Covenant to Keep the Law</a:t>
            </a:r>
          </a:p>
          <a:p>
            <a:pPr>
              <a:buNone/>
            </a:pPr>
            <a:r>
              <a:rPr lang="en-US" dirty="0"/>
              <a:t>	Ch. 11: Residents of Jerusalem and Other Cities </a:t>
            </a:r>
          </a:p>
          <a:p>
            <a:pPr>
              <a:buNone/>
            </a:pPr>
            <a:r>
              <a:rPr lang="en-US" dirty="0"/>
              <a:t>	Ch. 12: List of Priests, Dedication of the Walls</a:t>
            </a:r>
          </a:p>
          <a:p>
            <a:pPr>
              <a:buNone/>
            </a:pPr>
            <a:r>
              <a:rPr lang="en-US" dirty="0"/>
              <a:t>	Ch. 13: Reforms of Nehemiah’s 2</a:t>
            </a:r>
            <a:r>
              <a:rPr lang="en-US" baseline="30000" dirty="0"/>
              <a:t>nd</a:t>
            </a:r>
            <a:r>
              <a:rPr lang="en-US" dirty="0"/>
              <a:t> Governorship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on Conditions in Jerusalem</a:t>
            </a:r>
          </a:p>
          <a:p>
            <a:r>
              <a:rPr lang="en-US" dirty="0"/>
              <a:t>Nehemiah Reacts with:</a:t>
            </a:r>
          </a:p>
          <a:p>
            <a:pPr>
              <a:buNone/>
            </a:pPr>
            <a:r>
              <a:rPr lang="en-US" dirty="0"/>
              <a:t>	- Weeping and Mourning</a:t>
            </a:r>
          </a:p>
          <a:p>
            <a:pPr>
              <a:buNone/>
            </a:pPr>
            <a:r>
              <a:rPr lang="en-US" dirty="0"/>
              <a:t>	-  Fasting and Praying </a:t>
            </a:r>
          </a:p>
          <a:p>
            <a:pPr>
              <a:buFont typeface="Arial" charset="0"/>
              <a:buChar char="•"/>
            </a:pPr>
            <a:r>
              <a:rPr lang="en-US" dirty="0"/>
              <a:t>Nehemiah’s Prayer: Reverence, Confession, Recollection, and Request</a:t>
            </a:r>
          </a:p>
          <a:p>
            <a:pPr>
              <a:buFont typeface="Arial" charset="0"/>
              <a:buChar char="•"/>
            </a:pPr>
            <a:r>
              <a:rPr lang="en-US" dirty="0"/>
              <a:t>Nehemiah’s Position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2: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of King to Return to Jerusalem “That I May Rebuild It”</a:t>
            </a:r>
          </a:p>
          <a:p>
            <a:r>
              <a:rPr lang="en-US" dirty="0"/>
              <a:t>King Grants Request, Provides Supporting “Letters” and Attendants</a:t>
            </a:r>
          </a:p>
          <a:p>
            <a:r>
              <a:rPr lang="en-US" dirty="0"/>
              <a:t>Secret Inspection of the City</a:t>
            </a:r>
          </a:p>
          <a:p>
            <a:r>
              <a:rPr lang="en-US" dirty="0"/>
              <a:t>Rebuilding Plan Announced; Two Reactions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3: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Begun on Gates and Wall</a:t>
            </a:r>
          </a:p>
          <a:p>
            <a:endParaRPr lang="en-US" dirty="0"/>
          </a:p>
          <a:p>
            <a:r>
              <a:rPr lang="en-US" dirty="0"/>
              <a:t>Team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4: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Mocking of Adversaries</a:t>
            </a:r>
          </a:p>
          <a:p>
            <a:r>
              <a:rPr lang="en-US" dirty="0"/>
              <a:t>Nehemiah Prays; Rebuilding Progresses</a:t>
            </a:r>
          </a:p>
          <a:p>
            <a:r>
              <a:rPr lang="en-US" dirty="0"/>
              <a:t>Adversaries Threaten Militarily</a:t>
            </a:r>
          </a:p>
          <a:p>
            <a:r>
              <a:rPr lang="en-US" dirty="0"/>
              <a:t>Jews Pray, But Doubts Exist</a:t>
            </a:r>
          </a:p>
          <a:p>
            <a:r>
              <a:rPr lang="en-US" dirty="0"/>
              <a:t>Nehemiah Responds; Precautions for Builders</a:t>
            </a:r>
          </a:p>
          <a:p>
            <a:r>
              <a:rPr lang="en-US" dirty="0"/>
              <a:t>Reliance upon God; Dedicated Effort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5: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Outcry from Economically Downtrodden</a:t>
            </a:r>
          </a:p>
          <a:p>
            <a:r>
              <a:rPr lang="en-US" dirty="0"/>
              <a:t>Response: Anger, Consultation, Contention with Nobles, Holding of a Great Assembly </a:t>
            </a:r>
          </a:p>
          <a:p>
            <a:r>
              <a:rPr lang="en-US" dirty="0"/>
              <a:t>Usury Abolished; Possessions Restored</a:t>
            </a:r>
          </a:p>
          <a:p>
            <a:r>
              <a:rPr lang="en-US" dirty="0"/>
              <a:t>Nehemiah’s Unselfishness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302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 Old Testament  Lesson 96: Nehemiah 1-5  </vt:lpstr>
      <vt:lpstr>Important Dates Surrounding Babylonian Captivity </vt:lpstr>
      <vt:lpstr>Outline of Nehemiah </vt:lpstr>
      <vt:lpstr>Outline of Nehemiah (cont’d)</vt:lpstr>
      <vt:lpstr>Nehemiah 1: Chapter Highlights</vt:lpstr>
      <vt:lpstr>Nehemiah 2: Chapter Highlights</vt:lpstr>
      <vt:lpstr>Nehemiah 3: Chapter Highlights</vt:lpstr>
      <vt:lpstr>Nehemiah 4: Chapter Highlights </vt:lpstr>
      <vt:lpstr>Nehemiah 5: Chapter Highlights</vt:lpstr>
      <vt:lpstr>Lessons from Nehemiah 1-5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Old Testament  Lesson 96: Nehemiah 1-5  </dc:title>
  <dc:creator/>
  <cp:lastModifiedBy>Jack Wiley</cp:lastModifiedBy>
  <cp:revision>12</cp:revision>
  <dcterms:created xsi:type="dcterms:W3CDTF">2006-08-16T00:00:00Z</dcterms:created>
  <dcterms:modified xsi:type="dcterms:W3CDTF">2018-11-25T11:56:13Z</dcterms:modified>
</cp:coreProperties>
</file>